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3" r:id="rId18"/>
    <p:sldId id="274" r:id="rId19"/>
    <p:sldId id="270" r:id="rId20"/>
    <p:sldId id="275" r:id="rId21"/>
    <p:sldId id="277" r:id="rId22"/>
    <p:sldId id="276" r:id="rId23"/>
    <p:sldId id="281" r:id="rId24"/>
    <p:sldId id="278" r:id="rId25"/>
    <p:sldId id="279" r:id="rId26"/>
    <p:sldId id="280" r:id="rId27"/>
    <p:sldId id="282" r:id="rId28"/>
    <p:sldId id="283" r:id="rId29"/>
    <p:sldId id="284" r:id="rId30"/>
    <p:sldId id="286" r:id="rId31"/>
    <p:sldId id="285" r:id="rId32"/>
    <p:sldId id="287" r:id="rId33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6CE6"/>
    <a:srgbClr val="E08C38"/>
    <a:srgbClr val="50DE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A7B017-6F3D-4B63-836D-4B273881274B}" v="710" dt="2024-02-22T08:42:41.7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–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7CE84F3-28C3-443E-9E96-99CF82512B78}" styleName="Dark Style 1 –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12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sv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jpe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3/22/2024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583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394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239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7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38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409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04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4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30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05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25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4569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0" r:id="rId6"/>
    <p:sldLayoutId id="2147483726" r:id="rId7"/>
    <p:sldLayoutId id="2147483727" r:id="rId8"/>
    <p:sldLayoutId id="2147483728" r:id="rId9"/>
    <p:sldLayoutId id="2147483729" r:id="rId10"/>
    <p:sldLayoutId id="214748373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81148B8-58D0-4E9A-A32C-B3B181A3A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6" y="1127487"/>
            <a:ext cx="6458614" cy="2052795"/>
          </a:xfrm>
        </p:spPr>
        <p:txBody>
          <a:bodyPr>
            <a:normAutofit/>
          </a:bodyPr>
          <a:lstStyle/>
          <a:p>
            <a:r>
              <a:rPr lang="en-GB" dirty="0"/>
              <a:t>Web Assembly</a:t>
            </a:r>
            <a:br>
              <a:rPr lang="en-GB" dirty="0"/>
            </a:br>
            <a:r>
              <a:rPr lang="en-GB" dirty="0"/>
              <a:t>+ Rust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51248" y="4818126"/>
            <a:ext cx="6461662" cy="1268984"/>
          </a:xfrm>
        </p:spPr>
        <p:txBody>
          <a:bodyPr>
            <a:normAutofit/>
          </a:bodyPr>
          <a:lstStyle/>
          <a:p>
            <a:r>
              <a:rPr lang="en-GB" sz="2800" dirty="0"/>
              <a:t>Are we web yet?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8154F5-2E4B-4EB4-9BE5-A38ED1238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5"/>
            <a:ext cx="4067325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217F6F-016A-42CB-9074-E8CBC6CC7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2747133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651FD6EA-6493-72D0-EC47-F819B06435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65874" y="3461729"/>
            <a:ext cx="1484262" cy="1484261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B5DEE10-E762-AB42-D249-FDCB99D6F8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80000">
            <a:off x="8550483" y="2551508"/>
            <a:ext cx="2093720" cy="134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9589F-9AC3-0616-B668-7422009A1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513" y="455362"/>
            <a:ext cx="9486690" cy="825290"/>
          </a:xfrm>
        </p:spPr>
        <p:txBody>
          <a:bodyPr/>
          <a:lstStyle/>
          <a:p>
            <a:r>
              <a:rPr lang="en-GB" dirty="0"/>
              <a:t>How Broad?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4A586-DE07-8E6A-B6BB-C374DD30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576226"/>
            <a:ext cx="9486690" cy="45099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/>
              <a:t>Here are some examples of WASM in the wild.</a:t>
            </a:r>
          </a:p>
        </p:txBody>
      </p:sp>
      <p:pic>
        <p:nvPicPr>
          <p:cNvPr id="5" name="Picture 4" descr="A green and pink trees&#10;&#10;Description automatically generated">
            <a:extLst>
              <a:ext uri="{FF2B5EF4-FFF2-40B4-BE49-F238E27FC236}">
                <a16:creationId xmlns:a16="http://schemas.microsoft.com/office/drawing/2014/main" id="{10FBD317-DB80-B63B-5A82-6A03BE388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8855" y="1498920"/>
            <a:ext cx="513737" cy="513737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4392CAF-26C4-55CD-0D54-732D6C9B7E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8" r="-107" b="-191"/>
          <a:stretch/>
        </p:blipFill>
        <p:spPr>
          <a:xfrm>
            <a:off x="1636746" y="2558182"/>
            <a:ext cx="5724898" cy="32339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2F8335-74EB-09EF-CEB8-F33444C9D650}"/>
              </a:ext>
            </a:extLst>
          </p:cNvPr>
          <p:cNvSpPr txBox="1"/>
          <p:nvPr/>
        </p:nvSpPr>
        <p:spPr>
          <a:xfrm>
            <a:off x="7699886" y="3152468"/>
            <a:ext cx="278990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800" b="1" dirty="0"/>
              <a:t>Figma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636674-C3D9-F1FC-25E0-40F562476337}"/>
              </a:ext>
            </a:extLst>
          </p:cNvPr>
          <p:cNvSpPr txBox="1"/>
          <p:nvPr/>
        </p:nvSpPr>
        <p:spPr>
          <a:xfrm>
            <a:off x="7699887" y="4123403"/>
            <a:ext cx="32753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/>
              <a:t>Collaborative, Real-Time Design and Prototyping Tool</a:t>
            </a:r>
          </a:p>
        </p:txBody>
      </p:sp>
    </p:spTree>
    <p:extLst>
      <p:ext uri="{BB962C8B-B14F-4D97-AF65-F5344CB8AC3E}">
        <p14:creationId xmlns:p14="http://schemas.microsoft.com/office/powerpoint/2010/main" val="456304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utoCAD Web Key Features | Autodesk">
            <a:extLst>
              <a:ext uri="{FF2B5EF4-FFF2-40B4-BE49-F238E27FC236}">
                <a16:creationId xmlns:a16="http://schemas.microsoft.com/office/drawing/2014/main" id="{9D1CD251-B026-C769-DF66-28838C7AF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460" y="526586"/>
            <a:ext cx="7068683" cy="31909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BB81F9-DB61-E5ED-56F1-A5C8CD3CE526}"/>
              </a:ext>
            </a:extLst>
          </p:cNvPr>
          <p:cNvSpPr txBox="1"/>
          <p:nvPr/>
        </p:nvSpPr>
        <p:spPr>
          <a:xfrm>
            <a:off x="2869790" y="3951339"/>
            <a:ext cx="692559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800" b="1" dirty="0"/>
              <a:t>AutoCAD Web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13D65A-9EF4-E8AE-71CE-5B463B0792D6}"/>
              </a:ext>
            </a:extLst>
          </p:cNvPr>
          <p:cNvSpPr txBox="1"/>
          <p:nvPr/>
        </p:nvSpPr>
        <p:spPr>
          <a:xfrm>
            <a:off x="2869790" y="4922274"/>
            <a:ext cx="459657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>
                <a:solidFill>
                  <a:srgbClr val="FFFFFF"/>
                </a:solidFill>
                <a:ea typeface="+mn-lt"/>
                <a:cs typeface="+mn-lt"/>
              </a:rPr>
              <a:t>Browser-based version of the renowned industry standard AutoCAD - a platform for designing, drafting, and documenting projects.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19956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OOM 3 BFG Edition E3 screenshots - Gematsu">
            <a:extLst>
              <a:ext uri="{FF2B5EF4-FFF2-40B4-BE49-F238E27FC236}">
                <a16:creationId xmlns:a16="http://schemas.microsoft.com/office/drawing/2014/main" id="{B1755E2B-0823-660F-BD55-5E7195064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063" y="567866"/>
            <a:ext cx="5879364" cy="33000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9CA15-1961-E8AF-64FA-7F5F0F8569C1}"/>
              </a:ext>
            </a:extLst>
          </p:cNvPr>
          <p:cNvSpPr txBox="1"/>
          <p:nvPr/>
        </p:nvSpPr>
        <p:spPr>
          <a:xfrm>
            <a:off x="3146322" y="3951339"/>
            <a:ext cx="692559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800" b="1" dirty="0"/>
              <a:t>DOOM 3 </a:t>
            </a:r>
            <a:r>
              <a:rPr lang="en-GB" sz="16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(60fps)</a:t>
            </a:r>
            <a:endParaRPr lang="en-US" sz="1600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D759F8-3A8D-606B-0A9E-3A770DFEFC83}"/>
              </a:ext>
            </a:extLst>
          </p:cNvPr>
          <p:cNvSpPr txBox="1"/>
          <p:nvPr/>
        </p:nvSpPr>
        <p:spPr>
          <a:xfrm>
            <a:off x="3146322" y="4922274"/>
            <a:ext cx="459657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>
                <a:ea typeface="+mn-lt"/>
                <a:cs typeface="+mn-lt"/>
              </a:rPr>
              <a:t>FPS video game known for its advanced graphics engine, featuring impressive real-time dynamic lighting and shadow effects.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348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3DBBF0-C526-8537-6FE3-43798137B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5729" y="1229653"/>
            <a:ext cx="3378671" cy="1997542"/>
          </a:xfrm>
        </p:spPr>
        <p:txBody>
          <a:bodyPr>
            <a:normAutofit fontScale="90000"/>
          </a:bodyPr>
          <a:lstStyle/>
          <a:p>
            <a:r>
              <a:rPr lang="en-GB" dirty="0"/>
              <a:t>Capitalize on existing Ecosystems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47099F2-539B-471A-A7C0-BF54E589E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5728" y="3312158"/>
            <a:ext cx="3378672" cy="142822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dirty="0"/>
              <a:t>No matter what technology they are written in.</a:t>
            </a:r>
          </a:p>
        </p:txBody>
      </p:sp>
      <p:pic>
        <p:nvPicPr>
          <p:cNvPr id="4" name="Content Placeholder 3" descr="A diagram of a system&#10;&#10;Description automatically generated">
            <a:extLst>
              <a:ext uri="{FF2B5EF4-FFF2-40B4-BE49-F238E27FC236}">
                <a16:creationId xmlns:a16="http://schemas.microsoft.com/office/drawing/2014/main" id="{E633DEA5-5A00-3873-8674-47104A50C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327" y="592388"/>
            <a:ext cx="5565250" cy="50922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87639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3EEF07-D9DD-8F51-9F0F-C3CE336C6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1" y="455362"/>
            <a:ext cx="7846501" cy="1550419"/>
          </a:xfrm>
        </p:spPr>
        <p:txBody>
          <a:bodyPr>
            <a:normAutofit/>
          </a:bodyPr>
          <a:lstStyle/>
          <a:p>
            <a:r>
              <a:rPr lang="en-GB" dirty="0"/>
              <a:t>Safety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BBB0F-140B-2FDE-9634-953961B62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1" y="2160016"/>
            <a:ext cx="7846501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Languages with extensive type systems can be used to target WASM to ensure type safety.</a:t>
            </a:r>
          </a:p>
          <a:p>
            <a:endParaRPr lang="en-GB" dirty="0"/>
          </a:p>
          <a:p>
            <a:r>
              <a:rPr lang="en-GB" dirty="0"/>
              <a:t>Languages with more modern safety features can be used to ensure runtime safety at compile-time.</a:t>
            </a:r>
          </a:p>
          <a:p>
            <a:endParaRPr lang="en-GB" dirty="0"/>
          </a:p>
          <a:p>
            <a:r>
              <a:rPr lang="en-GB" dirty="0"/>
              <a:t>Languages with more control on memory can be used to address memory issues.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1301" y="565153"/>
            <a:ext cx="2770699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90007" y="1"/>
            <a:ext cx="2201993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15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A97320-228E-48F3-BCFA-423F983C8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6928"/>
            <a:ext cx="1133856" cy="6291072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C9F0975-851A-4FEC-B19A-6EC12C0D5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5072" y="1"/>
            <a:ext cx="566928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8D8BA7-D000-0A0B-9351-7B84E0E17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55613"/>
            <a:ext cx="4767031" cy="1549400"/>
          </a:xfrm>
        </p:spPr>
        <p:txBody>
          <a:bodyPr>
            <a:normAutofit/>
          </a:bodyPr>
          <a:lstStyle/>
          <a:p>
            <a:r>
              <a:rPr lang="en-GB" dirty="0"/>
              <a:t>Quick Heads Up!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BB7657-65F9-1E4C-CF19-38DF4920D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2160588"/>
            <a:ext cx="4767031" cy="392588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WASM makes potential. Not Promises.</a:t>
            </a:r>
          </a:p>
          <a:p>
            <a:endParaRPr lang="en-US" dirty="0"/>
          </a:p>
          <a:p>
            <a:r>
              <a:rPr lang="en-US" dirty="0"/>
              <a:t>WASM is not a one-size-fits-all solution.</a:t>
            </a:r>
          </a:p>
          <a:p>
            <a:endParaRPr lang="en-US" dirty="0"/>
          </a:p>
          <a:p>
            <a:r>
              <a:rPr lang="en-US" dirty="0"/>
              <a:t>The right set of tools should be chosen to work with WASM.</a:t>
            </a:r>
          </a:p>
        </p:txBody>
      </p:sp>
      <p:pic>
        <p:nvPicPr>
          <p:cNvPr id="4" name="Content Placeholder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A8E3030-186E-D5C8-48CE-ADF662186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054" y="1641145"/>
            <a:ext cx="4245788" cy="341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1800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 up of a wall&#10;&#10;Description automatically generated">
            <a:extLst>
              <a:ext uri="{FF2B5EF4-FFF2-40B4-BE49-F238E27FC236}">
                <a16:creationId xmlns:a16="http://schemas.microsoft.com/office/drawing/2014/main" id="{76756A28-82FE-9C1A-F266-0C94F4C550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29" b="770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0" name="Rectangle">
            <a:extLst>
              <a:ext uri="{FF2B5EF4-FFF2-40B4-BE49-F238E27FC236}">
                <a16:creationId xmlns:a16="http://schemas.microsoft.com/office/drawing/2014/main" id="{44037D61-FFBD-0342-90C5-D1AD7C899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02095"/>
            <a:ext cx="12188949" cy="2190751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B05B2B-5FCB-0C08-D0AB-42EC2A6E2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4309024"/>
            <a:ext cx="9626949" cy="113445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dirty="0"/>
              <a:t>Enter Rust.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5B0F748-7FA7-4DDF-89A3-7F1D8EE1F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-1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903E872-C07A-4030-B584-D321D40C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14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3892F-E123-CFEE-A368-062820312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What's that?</a:t>
            </a:r>
            <a:endParaRPr lang="en-US" dirty="0"/>
          </a:p>
        </p:txBody>
      </p:sp>
      <p:pic>
        <p:nvPicPr>
          <p:cNvPr id="7" name="Content Placeholder 6" descr="A metal gear with a letter r&#10;&#10;Description automatically generated">
            <a:extLst>
              <a:ext uri="{FF2B5EF4-FFF2-40B4-BE49-F238E27FC236}">
                <a16:creationId xmlns:a16="http://schemas.microsoft.com/office/drawing/2014/main" id="{BA928011-55CB-3815-3994-F98E45EBF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882" y="1606750"/>
            <a:ext cx="971550" cy="971550"/>
          </a:xfrm>
        </p:spPr>
      </p:pic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2D595794-324B-4B9D-71B5-BF15475D15B4}"/>
              </a:ext>
            </a:extLst>
          </p:cNvPr>
          <p:cNvSpPr txBox="1">
            <a:spLocks/>
          </p:cNvSpPr>
          <p:nvPr/>
        </p:nvSpPr>
        <p:spPr>
          <a:xfrm>
            <a:off x="1589098" y="2213528"/>
            <a:ext cx="9636396" cy="39258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dirty="0"/>
              <a:t>         Is a low-level systems programming language, with high level features.</a:t>
            </a:r>
          </a:p>
          <a:p>
            <a:pPr marL="228600" lvl="1" indent="0">
              <a:buNone/>
            </a:pPr>
            <a:r>
              <a:rPr lang="en-US" dirty="0"/>
              <a:t>It is statically typed and has a rich type system. It has no garbage-collector and ensures runtime safety by enforcing strict compile-time rules following the RAII pattern.</a:t>
            </a:r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endParaRPr lang="en-US" dirty="0"/>
          </a:p>
        </p:txBody>
      </p:sp>
      <p:pic>
        <p:nvPicPr>
          <p:cNvPr id="16" name="Picture 15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060AF876-84C7-4109-77BC-CE6F16163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132" y="3890641"/>
            <a:ext cx="3841488" cy="225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838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C7ABD-4FCC-8FD2-B803-6FAF9BC88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use RUST for WASM?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460C4-6C7F-68EF-6347-09BEB96FD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It has no garbage collector.</a:t>
            </a:r>
            <a:endParaRPr lang="en-US"/>
          </a:p>
          <a:p>
            <a:r>
              <a:rPr lang="en-GB" dirty="0"/>
              <a:t>It gives the developer direct access to memory.</a:t>
            </a:r>
          </a:p>
          <a:p>
            <a:r>
              <a:rPr lang="en-GB" dirty="0"/>
              <a:t>It compiles natively to WASM and WASI.</a:t>
            </a:r>
          </a:p>
          <a:p>
            <a:r>
              <a:rPr lang="en-GB" dirty="0"/>
              <a:t>It has excellent WASM ecosystem support.</a:t>
            </a:r>
          </a:p>
          <a:p>
            <a:r>
              <a:rPr lang="en-GB" dirty="0"/>
              <a:t>It fulfils all the potential WASM provides.</a:t>
            </a:r>
          </a:p>
          <a:p>
            <a:endParaRPr lang="en-GB" dirty="0"/>
          </a:p>
          <a:p>
            <a:r>
              <a:rPr lang="en-GB" dirty="0"/>
              <a:t>Is an overall awesome language.</a:t>
            </a:r>
          </a:p>
        </p:txBody>
      </p:sp>
    </p:spTree>
    <p:extLst>
      <p:ext uri="{BB962C8B-B14F-4D97-AF65-F5344CB8AC3E}">
        <p14:creationId xmlns:p14="http://schemas.microsoft.com/office/powerpoint/2010/main" val="3706321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A08150-5E7E-ADEA-39C3-6C566A3AE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455362"/>
            <a:ext cx="6881728" cy="1550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 dirty="0">
                <a:latin typeface="+mj-lt"/>
                <a:ea typeface="+mj-ea"/>
                <a:cs typeface="+mj-cs"/>
              </a:rPr>
              <a:t>Talk is </a:t>
            </a:r>
            <a:r>
              <a:rPr lang="en-US" dirty="0"/>
              <a:t>cheap. </a:t>
            </a:r>
            <a:r>
              <a:rPr lang="en-US" dirty="0">
                <a:ea typeface="+mj-lt"/>
                <a:cs typeface="+mj-lt"/>
              </a:rPr>
              <a:t>Show me the code.</a:t>
            </a:r>
            <a:endParaRPr lang="en-US" b="0">
              <a:ea typeface="+mj-lt"/>
              <a:cs typeface="+mj-lt"/>
            </a:endParaRPr>
          </a:p>
          <a:p>
            <a:endParaRPr lang="en-US" b="1" kern="1200" dirty="0">
              <a:latin typeface="+mj-lt"/>
            </a:endParaRPr>
          </a:p>
        </p:txBody>
      </p:sp>
      <p:pic>
        <p:nvPicPr>
          <p:cNvPr id="7" name="Content Placeholder 6" descr="A person wearing glasses and a black shirt&#10;&#10;Description automatically generated">
            <a:extLst>
              <a:ext uri="{FF2B5EF4-FFF2-40B4-BE49-F238E27FC236}">
                <a16:creationId xmlns:a16="http://schemas.microsoft.com/office/drawing/2014/main" id="{96A372B3-3139-5B7A-D3C0-E75CAE9B5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74" r="22867"/>
          <a:stretch/>
        </p:blipFill>
        <p:spPr>
          <a:xfrm>
            <a:off x="8018632" y="10"/>
            <a:ext cx="4173368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18632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18632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85883A0-E428-EAB4-CE36-A6C6E7EA7582}"/>
              </a:ext>
            </a:extLst>
          </p:cNvPr>
          <p:cNvSpPr txBox="1">
            <a:spLocks/>
          </p:cNvSpPr>
          <p:nvPr/>
        </p:nvSpPr>
        <p:spPr>
          <a:xfrm>
            <a:off x="562673" y="2162737"/>
            <a:ext cx="6881728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ea typeface="+mj-lt"/>
                <a:cs typeface="+mj-lt"/>
              </a:rPr>
              <a:t>-Linus Torvalds</a:t>
            </a:r>
          </a:p>
        </p:txBody>
      </p:sp>
    </p:spTree>
    <p:extLst>
      <p:ext uri="{BB962C8B-B14F-4D97-AF65-F5344CB8AC3E}">
        <p14:creationId xmlns:p14="http://schemas.microsoft.com/office/powerpoint/2010/main" val="3636491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261BA7-F0A1-D566-BC07-B926DB786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7362" y="455362"/>
            <a:ext cx="6881728" cy="1550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Topics</a:t>
            </a:r>
          </a:p>
        </p:txBody>
      </p:sp>
      <p:pic>
        <p:nvPicPr>
          <p:cNvPr id="4" name="Content Placeholder 3" descr="A crab wearing sunglasses and sitting on a computer">
            <a:extLst>
              <a:ext uri="{FF2B5EF4-FFF2-40B4-BE49-F238E27FC236}">
                <a16:creationId xmlns:a16="http://schemas.microsoft.com/office/drawing/2014/main" id="{2473D5B9-5C18-E926-6415-9FABB4F2B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197" r="13981"/>
          <a:stretch/>
        </p:blipFill>
        <p:spPr>
          <a:xfrm>
            <a:off x="1" y="10"/>
            <a:ext cx="4686050" cy="6864781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59948370-F5EF-FD6F-2485-4CA5B895F753}"/>
              </a:ext>
            </a:extLst>
          </p:cNvPr>
          <p:cNvSpPr txBox="1">
            <a:spLocks/>
          </p:cNvSpPr>
          <p:nvPr/>
        </p:nvSpPr>
        <p:spPr>
          <a:xfrm>
            <a:off x="4479306" y="1917885"/>
            <a:ext cx="6532775" cy="39261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143000" indent="-457200">
              <a:spcAft>
                <a:spcPts val="600"/>
              </a:spcAft>
              <a:buClr>
                <a:schemeClr val="accent1"/>
              </a:buClr>
              <a:buFont typeface="Wingdings"/>
              <a:buChar char="§"/>
            </a:pPr>
            <a:r>
              <a:rPr lang="en-US" sz="2800" dirty="0">
                <a:latin typeface="+mn-lt"/>
                <a:ea typeface="+mn-ea"/>
                <a:cs typeface="+mn-cs"/>
              </a:rPr>
              <a:t>What is WASM?</a:t>
            </a:r>
            <a:endParaRPr lang="en-US" dirty="0"/>
          </a:p>
          <a:p>
            <a:pPr marL="1143000" indent="-457200">
              <a:spcAft>
                <a:spcPts val="600"/>
              </a:spcAft>
              <a:buClr>
                <a:schemeClr val="accent1"/>
              </a:buClr>
              <a:buFont typeface="Wingdings"/>
              <a:buChar char="§"/>
            </a:pPr>
            <a:endParaRPr lang="en-US" sz="2300" dirty="0">
              <a:latin typeface="Arial"/>
              <a:cs typeface="Arial"/>
            </a:endParaRPr>
          </a:p>
          <a:p>
            <a:pPr marL="1143000" indent="-457200">
              <a:spcAft>
                <a:spcPts val="600"/>
              </a:spcAft>
              <a:buClr>
                <a:schemeClr val="accent1"/>
              </a:buClr>
              <a:buFont typeface="Wingdings"/>
              <a:buChar char="§"/>
            </a:pPr>
            <a:r>
              <a:rPr lang="en-US" sz="2300" dirty="0">
                <a:latin typeface="Arial"/>
                <a:ea typeface="+mn-ea"/>
                <a:cs typeface="Arial"/>
              </a:rPr>
              <a:t>Can I </a:t>
            </a:r>
            <a:r>
              <a:rPr lang="en-US" sz="2300" dirty="0">
                <a:solidFill>
                  <a:schemeClr val="accent4">
                    <a:lumMod val="75000"/>
                  </a:schemeClr>
                </a:solidFill>
                <a:latin typeface="Arial"/>
                <a:ea typeface="+mn-ea"/>
                <a:cs typeface="Arial"/>
              </a:rPr>
              <a:t>Easily</a:t>
            </a:r>
            <a:r>
              <a:rPr lang="en-US" sz="2300" dirty="0">
                <a:latin typeface="Arial"/>
                <a:ea typeface="+mn-ea"/>
                <a:cs typeface="Arial"/>
              </a:rPr>
              <a:t> make </a:t>
            </a:r>
            <a:r>
              <a:rPr lang="en-US" sz="2300" dirty="0">
                <a:solidFill>
                  <a:srgbClr val="50DE97"/>
                </a:solidFill>
                <a:latin typeface="Arial"/>
                <a:ea typeface="+mn-ea"/>
                <a:cs typeface="Arial"/>
              </a:rPr>
              <a:t>Good </a:t>
            </a:r>
            <a:r>
              <a:rPr lang="en-US" sz="2300" dirty="0">
                <a:latin typeface="Arial"/>
                <a:ea typeface="+mn-ea"/>
                <a:cs typeface="Arial"/>
              </a:rPr>
              <a:t>Web Apps with WASM that are </a:t>
            </a:r>
            <a:r>
              <a:rPr lang="en-US" sz="23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n-ea"/>
                <a:cs typeface="Arial"/>
              </a:rPr>
              <a:t>Performant </a:t>
            </a:r>
            <a:r>
              <a:rPr lang="en-US" sz="2300" dirty="0">
                <a:latin typeface="Arial"/>
                <a:ea typeface="+mn-ea"/>
                <a:cs typeface="Arial"/>
              </a:rPr>
              <a:t>enough for </a:t>
            </a:r>
            <a:r>
              <a:rPr lang="en-US" sz="2300" dirty="0">
                <a:solidFill>
                  <a:srgbClr val="C96CE6"/>
                </a:solidFill>
                <a:latin typeface="Arial"/>
                <a:ea typeface="+mn-ea"/>
                <a:cs typeface="Arial"/>
              </a:rPr>
              <a:t>Prime Time?</a:t>
            </a:r>
            <a:endParaRPr lang="en-US" sz="2300">
              <a:solidFill>
                <a:srgbClr val="C96CE6"/>
              </a:solidFill>
              <a:latin typeface="Arial"/>
              <a:cs typeface="Arial"/>
            </a:endParaRPr>
          </a:p>
          <a:p>
            <a:pPr marL="1143000" indent="-457200">
              <a:spcAft>
                <a:spcPts val="600"/>
              </a:spcAft>
              <a:buClr>
                <a:schemeClr val="accent1"/>
              </a:buClr>
              <a:buFont typeface="Wingdings"/>
              <a:buChar char="§"/>
            </a:pPr>
            <a:endParaRPr lang="en-US" sz="2300" dirty="0">
              <a:solidFill>
                <a:srgbClr val="C96CE6"/>
              </a:solidFill>
              <a:latin typeface="Arial"/>
              <a:cs typeface="Arial"/>
            </a:endParaRPr>
          </a:p>
          <a:p>
            <a:pPr marL="1143000" indent="-457200">
              <a:spcAft>
                <a:spcPts val="600"/>
              </a:spcAft>
              <a:buClr>
                <a:schemeClr val="accent1"/>
              </a:buClr>
              <a:buFont typeface="Wingdings"/>
              <a:buChar char="§"/>
            </a:pPr>
            <a:r>
              <a:rPr lang="en-US" sz="2300" dirty="0">
                <a:solidFill>
                  <a:srgbClr val="FFFFFF"/>
                </a:solidFill>
                <a:latin typeface="Arial"/>
                <a:cs typeface="Arial"/>
              </a:rPr>
              <a:t>How? </a:t>
            </a:r>
            <a:r>
              <a:rPr lang="en-US" sz="1600" dirty="0">
                <a:solidFill>
                  <a:schemeClr val="tx1">
                    <a:lumMod val="85000"/>
                  </a:schemeClr>
                </a:solidFill>
                <a:latin typeface="Arial"/>
                <a:cs typeface="Arial"/>
              </a:rPr>
              <a:t>(spoilers, with Rust)</a:t>
            </a:r>
          </a:p>
          <a:p>
            <a:pPr marL="1143000" indent="-457200">
              <a:spcAft>
                <a:spcPts val="600"/>
              </a:spcAft>
              <a:buClr>
                <a:schemeClr val="accent1"/>
              </a:buClr>
              <a:buFont typeface="Wingdings"/>
              <a:buChar char="§"/>
            </a:pPr>
            <a:endParaRPr lang="en-US" sz="2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650369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DA97320-228E-48F3-BCFA-423F983C8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6928"/>
            <a:ext cx="1133856" cy="6291072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C9F0975-851A-4FEC-B19A-6EC12C0D5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5072" y="1"/>
            <a:ext cx="566928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64D0FB-CD66-B995-44E6-A2883BED0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55613"/>
            <a:ext cx="4767031" cy="1549400"/>
          </a:xfrm>
        </p:spPr>
        <p:txBody>
          <a:bodyPr>
            <a:normAutofit/>
          </a:bodyPr>
          <a:lstStyle/>
          <a:p>
            <a:r>
              <a:rPr lang="en-GB" dirty="0"/>
              <a:t>Here's what we'll do: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33D8715-9A8D-3F28-D97C-763198E81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2160588"/>
            <a:ext cx="4767031" cy="3925887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buAutoNum type="arabicPeriod"/>
            </a:pPr>
            <a:r>
              <a:rPr lang="en-GB" dirty="0"/>
              <a:t>Make a shared Rust library.</a:t>
            </a:r>
          </a:p>
          <a:p>
            <a:pPr marL="457200" indent="-457200">
              <a:buAutoNum type="arabicPeriod"/>
            </a:pPr>
            <a:endParaRPr lang="en-GB" dirty="0"/>
          </a:p>
          <a:p>
            <a:pPr marL="457200" indent="-457200">
              <a:buAutoNum type="arabicPeriod"/>
            </a:pPr>
            <a:r>
              <a:rPr lang="en-GB" dirty="0"/>
              <a:t>Use the library in a Node.js backend service.</a:t>
            </a:r>
          </a:p>
          <a:p>
            <a:pPr marL="457200" indent="-457200">
              <a:buAutoNum type="arabicPeriod"/>
            </a:pPr>
            <a:endParaRPr lang="en-GB" dirty="0"/>
          </a:p>
          <a:p>
            <a:pPr marL="457200" indent="-457200">
              <a:buAutoNum type="arabicPeriod"/>
            </a:pPr>
            <a:r>
              <a:rPr lang="en-GB" dirty="0"/>
              <a:t>Use the library in a web frontend.</a:t>
            </a:r>
          </a:p>
        </p:txBody>
      </p:sp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B14CD248-D977-B50A-5259-B4E264061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575" y="1830659"/>
            <a:ext cx="4944812" cy="32025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93308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CA6946-041F-CD96-4DF5-E5CF03AB9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462" y="455362"/>
            <a:ext cx="3683467" cy="1550419"/>
          </a:xfrm>
        </p:spPr>
        <p:txBody>
          <a:bodyPr>
            <a:normAutofit/>
          </a:bodyPr>
          <a:lstStyle/>
          <a:p>
            <a:r>
              <a:rPr lang="en-GB" sz="4100"/>
              <a:t>Creating The Rust Library</a:t>
            </a:r>
            <a:endParaRPr lang="en-US" sz="4100"/>
          </a:p>
        </p:txBody>
      </p:sp>
      <p:pic>
        <p:nvPicPr>
          <p:cNvPr id="10" name="Content Placeholder 9" descr="A person wearing black gloves&#10;&#10;Description automatically generated">
            <a:extLst>
              <a:ext uri="{FF2B5EF4-FFF2-40B4-BE49-F238E27FC236}">
                <a16:creationId xmlns:a16="http://schemas.microsoft.com/office/drawing/2014/main" id="{F1BF6E99-1112-0599-11D5-B4D0B21B0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58" r="10748"/>
          <a:stretch/>
        </p:blipFill>
        <p:spPr>
          <a:xfrm>
            <a:off x="20" y="1"/>
            <a:ext cx="7531588" cy="685800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ontent Placeholder 34">
            <a:extLst>
              <a:ext uri="{FF2B5EF4-FFF2-40B4-BE49-F238E27FC236}">
                <a16:creationId xmlns:a16="http://schemas.microsoft.com/office/drawing/2014/main" id="{663E93A7-FFBB-C11A-A4ED-962D64414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8462" y="2160016"/>
            <a:ext cx="3683467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AutoNum type="arabicPeriod"/>
            </a:pPr>
            <a:r>
              <a:rPr lang="en-US" dirty="0"/>
              <a:t> Initialize Rust project.</a:t>
            </a:r>
          </a:p>
          <a:p>
            <a:pPr>
              <a:buAutoNum type="arabicPeriod"/>
            </a:pPr>
            <a:r>
              <a:rPr lang="en-US" dirty="0"/>
              <a:t> Define .</a:t>
            </a:r>
            <a:r>
              <a:rPr lang="en-US" dirty="0" err="1"/>
              <a:t>wai</a:t>
            </a:r>
            <a:r>
              <a:rPr lang="en-US" dirty="0"/>
              <a:t> interface.</a:t>
            </a:r>
          </a:p>
          <a:p>
            <a:pPr>
              <a:buAutoNum type="arabicPeriod"/>
            </a:pPr>
            <a:r>
              <a:rPr lang="en-US" dirty="0"/>
              <a:t> Implement interface.</a:t>
            </a:r>
          </a:p>
          <a:p>
            <a:pPr>
              <a:buAutoNum type="arabicPeriod"/>
            </a:pPr>
            <a:r>
              <a:rPr lang="en-US" dirty="0"/>
              <a:t> Upload to wasmer.io.</a:t>
            </a:r>
          </a:p>
          <a:p>
            <a:pPr>
              <a:buAutoNum type="arabicPeriod"/>
            </a:pPr>
            <a:endParaRPr lang="en-US" dirty="0"/>
          </a:p>
          <a:p>
            <a:pPr>
              <a:buAutoNum type="arabicPeriod"/>
            </a:pPr>
            <a:r>
              <a:rPr lang="en-US" dirty="0"/>
              <a:t> Profit.</a:t>
            </a:r>
          </a:p>
        </p:txBody>
      </p:sp>
    </p:spTree>
    <p:extLst>
      <p:ext uri="{BB962C8B-B14F-4D97-AF65-F5344CB8AC3E}">
        <p14:creationId xmlns:p14="http://schemas.microsoft.com/office/powerpoint/2010/main" val="2819179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81148B8-58D0-4E9A-A32C-B3B181A3A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F603F7-5131-234C-83AA-A3CE06ABA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090" y="1247140"/>
            <a:ext cx="5456242" cy="3450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/>
              <a:t>Welcome Back!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EC1EF6-A5BF-44DB-A672-D024091B3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5407" y="1375495"/>
            <a:ext cx="5106593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E02CBB-287D-4A17-B2F3-56AD2C058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49232" y="1"/>
            <a:ext cx="3742769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68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7A0463-769D-01AD-4413-550E176EA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0121" y="2754571"/>
            <a:ext cx="4253637" cy="1550419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6700" dirty="0"/>
              <a:t>Your turn!</a:t>
            </a:r>
          </a:p>
        </p:txBody>
      </p:sp>
      <p:pic>
        <p:nvPicPr>
          <p:cNvPr id="4" name="Content Placeholder 3" descr="A person in a black robe with a skeleton hand&#10;&#10;Description automatically generated">
            <a:extLst>
              <a:ext uri="{FF2B5EF4-FFF2-40B4-BE49-F238E27FC236}">
                <a16:creationId xmlns:a16="http://schemas.microsoft.com/office/drawing/2014/main" id="{9B91D018-C5C8-2D13-F4CF-EC772EBF1B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62" t="-276" r="15333" b="92"/>
          <a:stretch/>
        </p:blipFill>
        <p:spPr>
          <a:xfrm>
            <a:off x="20" y="10"/>
            <a:ext cx="7446443" cy="6870601"/>
          </a:xfrm>
          <a:custGeom>
            <a:avLst/>
            <a:gdLst/>
            <a:ahLst/>
            <a:cxnLst/>
            <a:rect l="l" t="t" r="r" b="b"/>
            <a:pathLst>
              <a:path w="7444328" h="6858000">
                <a:moveTo>
                  <a:pt x="0" y="0"/>
                </a:moveTo>
                <a:lnTo>
                  <a:pt x="6874601" y="0"/>
                </a:lnTo>
                <a:lnTo>
                  <a:pt x="6874601" y="565149"/>
                </a:lnTo>
                <a:lnTo>
                  <a:pt x="7444328" y="565149"/>
                </a:lnTo>
                <a:lnTo>
                  <a:pt x="744432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10472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10472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96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7C1A0-1714-0844-D4F9-4A0B0DF25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55362"/>
            <a:ext cx="3603625" cy="1550419"/>
          </a:xfrm>
        </p:spPr>
        <p:txBody>
          <a:bodyPr>
            <a:normAutofit/>
          </a:bodyPr>
          <a:lstStyle/>
          <a:p>
            <a:r>
              <a:rPr lang="en-GB" dirty="0"/>
              <a:t>Consuming the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88CC2-6EC0-A88F-9CD5-83F2DFB77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2160016"/>
            <a:ext cx="3603625" cy="41024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GB" sz="2000" dirty="0"/>
              <a:t>Initialize a node project (or clone the repository).</a:t>
            </a:r>
            <a:endParaRPr lang="en-US" sz="2000" dirty="0"/>
          </a:p>
          <a:p>
            <a:pPr marL="457200" indent="-457200">
              <a:buAutoNum type="arabicPeriod"/>
            </a:pPr>
            <a:r>
              <a:rPr lang="en-GB" sz="2000" dirty="0"/>
              <a:t>Add the Library as a dependency.</a:t>
            </a:r>
          </a:p>
          <a:p>
            <a:pPr marL="457200" indent="-457200">
              <a:buAutoNum type="arabicPeriod"/>
            </a:pPr>
            <a:r>
              <a:rPr lang="en-GB" sz="2000" dirty="0"/>
              <a:t>Utilize the Library in the project.</a:t>
            </a:r>
          </a:p>
          <a:p>
            <a:pPr marL="457200" indent="-457200">
              <a:buAutoNum type="arabicPeriod"/>
            </a:pPr>
            <a:endParaRPr lang="en-GB" sz="2000"/>
          </a:p>
          <a:p>
            <a:pPr marL="457200" indent="-457200">
              <a:buAutoNum type="arabicPeriod"/>
            </a:pPr>
            <a:r>
              <a:rPr lang="en-GB" sz="2000" dirty="0"/>
              <a:t>Yummy.</a:t>
            </a:r>
          </a:p>
        </p:txBody>
      </p:sp>
      <p:pic>
        <p:nvPicPr>
          <p:cNvPr id="5" name="Picture 4" descr="A person eating a burger and fries&#10;&#10;Description automatically generated">
            <a:extLst>
              <a:ext uri="{FF2B5EF4-FFF2-40B4-BE49-F238E27FC236}">
                <a16:creationId xmlns:a16="http://schemas.microsoft.com/office/drawing/2014/main" id="{4D07F1C6-7C1C-BDDB-1364-958DC5DBC2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51" r="-1" b="-1"/>
          <a:stretch/>
        </p:blipFill>
        <p:spPr>
          <a:xfrm>
            <a:off x="4748403" y="10"/>
            <a:ext cx="7443597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8403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8403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3512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C35B2-C55F-A03A-26C1-C4445D1B1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863990"/>
          </a:xfrm>
        </p:spPr>
        <p:txBody>
          <a:bodyPr/>
          <a:lstStyle/>
          <a:p>
            <a:r>
              <a:rPr lang="en-GB" dirty="0"/>
              <a:t>Backend Guide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CCEFE-A0BC-9F44-3BD4-204AC5EB1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622167"/>
            <a:ext cx="9486690" cy="392615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en-GB" dirty="0"/>
              <a:t>Make sure Nodejs is installed on your machine.</a:t>
            </a:r>
          </a:p>
          <a:p>
            <a:pPr marL="457200" indent="-457200">
              <a:buAutoNum type="arabicPeriod"/>
            </a:pPr>
            <a:r>
              <a:rPr lang="en-GB" dirty="0"/>
              <a:t>Clone the repository and navigate to the “backend" module.</a:t>
            </a:r>
          </a:p>
          <a:p>
            <a:pPr marL="457200" indent="-457200">
              <a:buAutoNum type="arabicPeriod"/>
            </a:pPr>
            <a:r>
              <a:rPr lang="en-GB" dirty="0"/>
              <a:t>Run `</a:t>
            </a:r>
            <a:r>
              <a:rPr lang="en-GB" dirty="0" err="1"/>
              <a:t>npm</a:t>
            </a:r>
            <a:r>
              <a:rPr lang="en-GB" dirty="0"/>
              <a:t> install` to install all dependencies.</a:t>
            </a:r>
          </a:p>
          <a:p>
            <a:pPr marL="457200" indent="-457200">
              <a:buAutoNum type="arabicPeriod"/>
            </a:pPr>
            <a:r>
              <a:rPr lang="en-GB" dirty="0"/>
              <a:t>Run `</a:t>
            </a:r>
            <a:r>
              <a:rPr lang="en-GB" dirty="0" err="1"/>
              <a:t>npm</a:t>
            </a:r>
            <a:r>
              <a:rPr lang="en-GB" dirty="0"/>
              <a:t> start` to make sure everything works.</a:t>
            </a:r>
          </a:p>
          <a:p>
            <a:pPr marL="457200" indent="-457200">
              <a:buAutoNum type="arabicPeriod"/>
            </a:pPr>
            <a:r>
              <a:rPr lang="en-GB" dirty="0"/>
              <a:t>Install the </a:t>
            </a:r>
            <a:r>
              <a:rPr lang="en-GB" dirty="0" err="1"/>
              <a:t>wasmer</a:t>
            </a:r>
            <a:r>
              <a:rPr lang="en-GB" dirty="0"/>
              <a:t> cli (</a:t>
            </a:r>
            <a:r>
              <a:rPr lang="en-GB" dirty="0">
                <a:ea typeface="+mn-lt"/>
                <a:cs typeface="+mn-lt"/>
              </a:rPr>
              <a:t>https://docs.wasmer.io/install</a:t>
            </a:r>
            <a:r>
              <a:rPr lang="en-GB" dirty="0"/>
              <a:t>).</a:t>
            </a:r>
          </a:p>
          <a:p>
            <a:pPr marL="457200" indent="-457200">
              <a:buAutoNum type="arabicPeriod"/>
            </a:pPr>
            <a:r>
              <a:rPr lang="en-GB" dirty="0"/>
              <a:t>Install the library using the command.</a:t>
            </a:r>
          </a:p>
          <a:p>
            <a:pPr marL="457200" indent="-457200">
              <a:buAutoNum type="arabicPeriod"/>
            </a:pPr>
            <a:r>
              <a:rPr lang="en-GB" dirty="0"/>
              <a:t>Add an additional endpoint to the project that calls a function from the library and returns it.</a:t>
            </a:r>
          </a:p>
          <a:p>
            <a:pPr marL="457200" indent="-457200"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50535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DE066-D2AE-0625-B0A4-51B6E4BD0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Frontend Guide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52F896-08F8-E4A6-8DDC-953CD3981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622167"/>
            <a:ext cx="9486690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GB" dirty="0"/>
              <a:t>Make sure Nodejs is installed on your machine.</a:t>
            </a:r>
          </a:p>
          <a:p>
            <a:pPr marL="457200" indent="-457200">
              <a:buAutoNum type="arabicPeriod"/>
            </a:pPr>
            <a:r>
              <a:rPr lang="en-GB" dirty="0"/>
              <a:t>Clone the repository and navigate to the “frontend" module.</a:t>
            </a:r>
          </a:p>
          <a:p>
            <a:pPr marL="457200" indent="-457200">
              <a:buAutoNum type="arabicPeriod"/>
            </a:pPr>
            <a:r>
              <a:rPr lang="en-GB" dirty="0"/>
              <a:t>Run `</a:t>
            </a:r>
            <a:r>
              <a:rPr lang="en-GB" dirty="0" err="1"/>
              <a:t>npm</a:t>
            </a:r>
            <a:r>
              <a:rPr lang="en-GB" dirty="0"/>
              <a:t> install` to install all dependencies.</a:t>
            </a:r>
          </a:p>
          <a:p>
            <a:pPr marL="457200" indent="-457200">
              <a:buAutoNum type="arabicPeriod"/>
            </a:pPr>
            <a:r>
              <a:rPr lang="en-GB" dirty="0"/>
              <a:t>Run `</a:t>
            </a:r>
            <a:r>
              <a:rPr lang="en-GB" dirty="0" err="1"/>
              <a:t>npm</a:t>
            </a:r>
            <a:r>
              <a:rPr lang="en-GB" dirty="0"/>
              <a:t> run dev` to run the application. </a:t>
            </a:r>
          </a:p>
          <a:p>
            <a:pPr marL="457200" indent="-457200">
              <a:buAutoNum type="arabicPeriod"/>
            </a:pPr>
            <a:r>
              <a:rPr lang="en-GB" dirty="0"/>
              <a:t>(Importing the library is already taken care of, yay!)</a:t>
            </a:r>
          </a:p>
          <a:p>
            <a:pPr marL="457200" indent="-457200">
              <a:buAutoNum type="arabicPeriod"/>
            </a:pPr>
            <a:r>
              <a:rPr lang="en-GB" dirty="0"/>
              <a:t>Make a button that calls a function out of the library when clicked and shows the return value in the UI.</a:t>
            </a:r>
          </a:p>
          <a:p>
            <a:pPr marL="457200" indent="-457200"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3130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5B0B59-FA66-A225-334F-2D3C654E6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291" y="2797118"/>
            <a:ext cx="3603625" cy="819395"/>
          </a:xfrm>
        </p:spPr>
        <p:txBody>
          <a:bodyPr>
            <a:noAutofit/>
          </a:bodyPr>
          <a:lstStyle/>
          <a:p>
            <a:r>
              <a:rPr lang="en-GB" sz="6000" dirty="0"/>
              <a:t>Phew!</a:t>
            </a:r>
          </a:p>
        </p:txBody>
      </p:sp>
      <p:sp>
        <p:nvSpPr>
          <p:cNvPr id="45" name="Content Placeholder 7">
            <a:extLst>
              <a:ext uri="{FF2B5EF4-FFF2-40B4-BE49-F238E27FC236}">
                <a16:creationId xmlns:a16="http://schemas.microsoft.com/office/drawing/2014/main" id="{AA49168E-42C2-91AC-63B6-D8945EE5A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242" y="3739772"/>
            <a:ext cx="1968113" cy="56220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800" dirty="0"/>
              <a:t>We did it!</a:t>
            </a:r>
          </a:p>
        </p:txBody>
      </p:sp>
      <p:pic>
        <p:nvPicPr>
          <p:cNvPr id="4" name="Content Placeholder 3" descr="A person drinking water from a bottle&#10;&#10;Description automatically generated">
            <a:extLst>
              <a:ext uri="{FF2B5EF4-FFF2-40B4-BE49-F238E27FC236}">
                <a16:creationId xmlns:a16="http://schemas.microsoft.com/office/drawing/2014/main" id="{81E3F2C9-535E-8615-F9D3-CB54B74164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23" r="1" b="24279"/>
          <a:stretch/>
        </p:blipFill>
        <p:spPr>
          <a:xfrm>
            <a:off x="4748403" y="10"/>
            <a:ext cx="7443597" cy="685799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8403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8403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9390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7CBCB2-D697-4A2A-436F-63C233781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GB" dirty="0"/>
              <a:t>Full Stack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741E073-56C5-D7CC-9B85-24466E1B07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0643011"/>
              </p:ext>
            </p:extLst>
          </p:nvPr>
        </p:nvGraphicFramePr>
        <p:xfrm>
          <a:off x="1124456" y="2289955"/>
          <a:ext cx="9528585" cy="370709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864785">
                  <a:extLst>
                    <a:ext uri="{9D8B030D-6E8A-4147-A177-3AD203B41FA5}">
                      <a16:colId xmlns:a16="http://schemas.microsoft.com/office/drawing/2014/main" val="3235876567"/>
                    </a:ext>
                  </a:extLst>
                </a:gridCol>
                <a:gridCol w="6663800">
                  <a:extLst>
                    <a:ext uri="{9D8B030D-6E8A-4147-A177-3AD203B41FA5}">
                      <a16:colId xmlns:a16="http://schemas.microsoft.com/office/drawing/2014/main" val="3786980917"/>
                    </a:ext>
                  </a:extLst>
                </a:gridCol>
              </a:tblGrid>
              <a:tr h="411186">
                <a:tc>
                  <a:txBody>
                    <a:bodyPr/>
                    <a:lstStyle/>
                    <a:p>
                      <a:pPr fontAlgn="b"/>
                      <a:r>
                        <a:rPr lang="en-GB" sz="1700" b="0" cap="none" spc="0" dirty="0">
                          <a:solidFill>
                            <a:schemeClr val="tx1"/>
                          </a:solidFill>
                          <a:effectLst/>
                        </a:rPr>
                        <a:t>Framework</a:t>
                      </a:r>
                    </a:p>
                  </a:txBody>
                  <a:tcPr marL="0" marR="96372" marT="19274" marB="96372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GB" sz="1700" b="0" cap="none" spc="0" dirty="0">
                          <a:solidFill>
                            <a:schemeClr val="tx1"/>
                          </a:solidFill>
                          <a:effectLst/>
                        </a:rPr>
                        <a:t>Description</a:t>
                      </a:r>
                    </a:p>
                  </a:txBody>
                  <a:tcPr marL="0" marR="96372" marT="19274" marB="96372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8227415"/>
                  </a:ext>
                </a:extLst>
              </a:tr>
              <a:tr h="549318"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Blazor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Microsoft's client-side framework for interactive web UIs with .NET. Allows writing web UI using C# instead of JavaScript.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6699435"/>
                  </a:ext>
                </a:extLst>
              </a:tr>
              <a:tr h="549318"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dirty="0" err="1">
                          <a:solidFill>
                            <a:schemeClr val="tx1"/>
                          </a:solidFill>
                          <a:effectLst/>
                        </a:rPr>
                        <a:t>Vugu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Go framework supporting components, akin to Vue.js, for web applications with Go and </a:t>
                      </a:r>
                      <a:r>
                        <a:rPr lang="en-GB" sz="1300" cap="none" spc="0" dirty="0" err="1">
                          <a:solidFill>
                            <a:schemeClr val="tx1"/>
                          </a:solidFill>
                          <a:effectLst/>
                        </a:rPr>
                        <a:t>WebAssembly</a:t>
                      </a:r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. Still experimental.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230022"/>
                  </a:ext>
                </a:extLst>
              </a:tr>
              <a:tr h="549318"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Spin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dirty="0" err="1">
                          <a:solidFill>
                            <a:schemeClr val="tx1"/>
                          </a:solidFill>
                          <a:effectLst/>
                        </a:rPr>
                        <a:t>WebAssembly</a:t>
                      </a:r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 framework for microservices, web apps, and server-based applications. Supports multiple languages.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7432654"/>
                  </a:ext>
                </a:extLst>
              </a:tr>
              <a:tr h="549318"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Yew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Rust framework for multi-threaded front-end web apps with </a:t>
                      </a:r>
                      <a:r>
                        <a:rPr lang="en-GB" sz="1300" cap="none" spc="0" dirty="0" err="1">
                          <a:solidFill>
                            <a:schemeClr val="tx1"/>
                          </a:solidFill>
                          <a:effectLst/>
                        </a:rPr>
                        <a:t>WebAssembly</a:t>
                      </a:r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. Inspired by Elm and ReactJS, supports component-based architecture.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4069904"/>
                  </a:ext>
                </a:extLst>
              </a:tr>
              <a:tr h="549318"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dirty="0" err="1">
                          <a:solidFill>
                            <a:schemeClr val="tx1"/>
                          </a:solidFill>
                          <a:effectLst/>
                        </a:rPr>
                        <a:t>Dioxus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Rust-based UI framework inspired by React. Supports web, desktop, and mobile platforms with high performance.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874164"/>
                  </a:ext>
                </a:extLst>
              </a:tr>
              <a:tr h="549318"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err="1">
                          <a:solidFill>
                            <a:schemeClr val="tx1"/>
                          </a:solidFill>
                          <a:effectLst/>
                          <a:highlight>
                            <a:srgbClr val="800080"/>
                          </a:highlight>
                        </a:rPr>
                        <a:t>Leptos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Rust and </a:t>
                      </a:r>
                      <a:r>
                        <a:rPr lang="en-GB" sz="1300" cap="none" spc="0" dirty="0" err="1">
                          <a:solidFill>
                            <a:schemeClr val="tx1"/>
                          </a:solidFill>
                          <a:effectLst/>
                        </a:rPr>
                        <a:t>WebAssembly</a:t>
                      </a:r>
                      <a:r>
                        <a:rPr lang="en-GB" sz="1300" cap="none" spc="0" dirty="0">
                          <a:solidFill>
                            <a:schemeClr val="tx1"/>
                          </a:solidFill>
                          <a:effectLst/>
                        </a:rPr>
                        <a:t> full-stack framework for fast and reactive UIs. Supports server-side and client-side rendering, simplifies interactions with server services.</a:t>
                      </a:r>
                    </a:p>
                  </a:txBody>
                  <a:tcPr marL="0" marR="96372" marT="28911" marB="96372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093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30579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3B644A-5BD0-A0BE-A180-044F840E4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7362" y="455362"/>
            <a:ext cx="6881728" cy="1550419"/>
          </a:xfrm>
        </p:spPr>
        <p:txBody>
          <a:bodyPr>
            <a:normAutofit/>
          </a:bodyPr>
          <a:lstStyle/>
          <a:p>
            <a:r>
              <a:rPr lang="en-GB" dirty="0" err="1"/>
              <a:t>Leptos</a:t>
            </a:r>
          </a:p>
        </p:txBody>
      </p:sp>
      <p:pic>
        <p:nvPicPr>
          <p:cNvPr id="4" name="Content Placeholder 3" descr="A red and black background with white text&#10;&#10;Description automatically generated">
            <a:extLst>
              <a:ext uri="{FF2B5EF4-FFF2-40B4-BE49-F238E27FC236}">
                <a16:creationId xmlns:a16="http://schemas.microsoft.com/office/drawing/2014/main" id="{E1685943-57A7-C36A-0C96-AB385F1BBB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454" r="4639"/>
          <a:stretch/>
        </p:blipFill>
        <p:spPr>
          <a:xfrm>
            <a:off x="20" y="10"/>
            <a:ext cx="4651228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7">
            <a:extLst>
              <a:ext uri="{FF2B5EF4-FFF2-40B4-BE49-F238E27FC236}">
                <a16:creationId xmlns:a16="http://schemas.microsoft.com/office/drawing/2014/main" id="{BE08250D-4E43-C415-8CC8-326CC483D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362" y="1690040"/>
            <a:ext cx="6881728" cy="43961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Supports SSR and SSG.</a:t>
            </a:r>
          </a:p>
          <a:p>
            <a:r>
              <a:rPr lang="en-US" dirty="0"/>
              <a:t>Implements a signal based reactivity model.</a:t>
            </a:r>
          </a:p>
          <a:p>
            <a:r>
              <a:rPr lang="en-US" dirty="0"/>
              <a:t>Supports RPC and server functions.</a:t>
            </a:r>
          </a:p>
          <a:p>
            <a:r>
              <a:rPr lang="en-US" dirty="0"/>
              <a:t>Familiar Developer Experience due to the usage of functional components and a JSX-like macro.</a:t>
            </a:r>
          </a:p>
          <a:p>
            <a:r>
              <a:rPr lang="en-US" dirty="0"/>
              <a:t>Ever-growing community on </a:t>
            </a:r>
            <a:r>
              <a:rPr lang="en-US" dirty="0" err="1"/>
              <a:t>Github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Blazingly Fast!</a:t>
            </a:r>
          </a:p>
        </p:txBody>
      </p:sp>
    </p:spTree>
    <p:extLst>
      <p:ext uri="{BB962C8B-B14F-4D97-AF65-F5344CB8AC3E}">
        <p14:creationId xmlns:p14="http://schemas.microsoft.com/office/powerpoint/2010/main" val="1944830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D80E8-96E7-4D92-BA91-2A733A69F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369904"/>
            <a:ext cx="9486690" cy="873877"/>
          </a:xfrm>
        </p:spPr>
        <p:txBody>
          <a:bodyPr/>
          <a:lstStyle/>
          <a:p>
            <a:r>
              <a:rPr lang="en-GB" dirty="0"/>
              <a:t>What is </a:t>
            </a:r>
            <a:r>
              <a:rPr lang="en-GB"/>
              <a:t>Web Assembly</a:t>
            </a:r>
            <a:r>
              <a:rPr lang="en-GB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2C51A-4A4C-3329-DB38-BD3489025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2231231"/>
            <a:ext cx="9486690" cy="423237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1600" dirty="0">
                <a:solidFill>
                  <a:srgbClr val="CDD6F4"/>
                </a:solidFill>
                <a:latin typeface="Consolas"/>
              </a:rPr>
              <a:t>Portable binary instruction format</a:t>
            </a:r>
          </a:p>
          <a:p>
            <a:pPr lvl="1"/>
            <a:r>
              <a:rPr lang="en-GB" sz="1600" dirty="0">
                <a:solidFill>
                  <a:srgbClr val="CDD6F4"/>
                </a:solidFill>
                <a:latin typeface="Consolas"/>
              </a:rPr>
              <a:t>Textual format</a:t>
            </a:r>
          </a:p>
          <a:p>
            <a:pPr lvl="1"/>
            <a:r>
              <a:rPr lang="en-GB" sz="1600" dirty="0">
                <a:solidFill>
                  <a:srgbClr val="CDD6F4"/>
                </a:solidFill>
                <a:latin typeface="Consolas"/>
              </a:rPr>
              <a:t>Binary format</a:t>
            </a:r>
          </a:p>
          <a:p>
            <a:pPr marL="228600" lvl="1" indent="0">
              <a:buNone/>
            </a:pPr>
            <a:endParaRPr lang="en-GB" sz="1050" dirty="0">
              <a:solidFill>
                <a:srgbClr val="CDD6F4"/>
              </a:solidFill>
              <a:latin typeface="Consolas"/>
            </a:endParaRPr>
          </a:p>
          <a:p>
            <a:r>
              <a:rPr lang="en-GB" sz="1600" dirty="0">
                <a:solidFill>
                  <a:srgbClr val="CDD6F4"/>
                </a:solidFill>
                <a:latin typeface="Consolas"/>
              </a:rPr>
              <a:t>Compilation target for other programming languages</a:t>
            </a:r>
          </a:p>
          <a:p>
            <a:pPr lvl="1"/>
            <a:endParaRPr lang="en-GB" sz="1050" dirty="0">
              <a:solidFill>
                <a:srgbClr val="CDD6F4"/>
              </a:solidFill>
              <a:latin typeface="Consolas"/>
            </a:endParaRPr>
          </a:p>
          <a:p>
            <a:r>
              <a:rPr lang="en-GB" sz="1600" dirty="0">
                <a:solidFill>
                  <a:srgbClr val="CDD6F4"/>
                </a:solidFill>
                <a:latin typeface="Consolas"/>
              </a:rPr>
              <a:t>An Open Standard</a:t>
            </a:r>
          </a:p>
          <a:p>
            <a:endParaRPr lang="en-GB" sz="1600" dirty="0">
              <a:solidFill>
                <a:srgbClr val="CDD6F4"/>
              </a:solidFill>
              <a:latin typeface="Consolas"/>
            </a:endParaRPr>
          </a:p>
          <a:p>
            <a:r>
              <a:rPr lang="en-GB" sz="1600" dirty="0">
                <a:solidFill>
                  <a:srgbClr val="CDD6F4"/>
                </a:solidFill>
                <a:latin typeface="Consolas"/>
              </a:rPr>
              <a:t>Portable Virtual Stack Machine</a:t>
            </a:r>
          </a:p>
          <a:p>
            <a:endParaRPr lang="en-GB" sz="1600" dirty="0">
              <a:solidFill>
                <a:srgbClr val="CDD6F4"/>
              </a:solidFill>
              <a:latin typeface="Consolas"/>
            </a:endParaRPr>
          </a:p>
          <a:p>
            <a:r>
              <a:rPr lang="en-GB" sz="1600" dirty="0">
                <a:solidFill>
                  <a:srgbClr val="CDD6F4"/>
                </a:solidFill>
                <a:latin typeface="Consolas"/>
              </a:rPr>
              <a:t>Bonus: if combined with WASI/WASIX, it can even be a software container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28F7EB2-B3B8-45B9-97EA-74D8EEF865A5}"/>
              </a:ext>
            </a:extLst>
          </p:cNvPr>
          <p:cNvSpPr txBox="1">
            <a:spLocks/>
          </p:cNvSpPr>
          <p:nvPr/>
        </p:nvSpPr>
        <p:spPr>
          <a:xfrm>
            <a:off x="1590559" y="1327035"/>
            <a:ext cx="9486690" cy="6602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/>
              <a:t>A lot of things actually...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42867413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B44D3-9BCA-121B-1727-A5AEB8AC1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started with </a:t>
            </a:r>
            <a:r>
              <a:rPr lang="en-GB" dirty="0" err="1"/>
              <a:t>Leptos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7B7C1-6704-8D2A-A1DC-D6EC5A8E2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675483"/>
            <a:ext cx="9486690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GB">
                <a:latin typeface="Arial"/>
                <a:cs typeface="Arial"/>
              </a:rPr>
              <a:t>Make sure Rust is installed and the nightly channel is targeted.</a:t>
            </a:r>
            <a:endParaRPr lang="en-US">
              <a:solidFill>
                <a:srgbClr val="000000"/>
              </a:solidFill>
              <a:latin typeface="Arial"/>
              <a:cs typeface="Arial"/>
            </a:endParaRPr>
          </a:p>
          <a:p>
            <a:pPr marL="457200" indent="-457200">
              <a:buAutoNum type="arabicPeriod"/>
            </a:pPr>
            <a:r>
              <a:rPr lang="en-GB" dirty="0">
                <a:solidFill>
                  <a:srgbClr val="FFFFFF"/>
                </a:solidFill>
                <a:latin typeface="Arial"/>
                <a:cs typeface="Arial"/>
              </a:rPr>
              <a:t>Run `cargo install --locked cargo-</a:t>
            </a:r>
            <a:r>
              <a:rPr lang="en-GB" dirty="0" err="1">
                <a:solidFill>
                  <a:srgbClr val="FFFFFF"/>
                </a:solidFill>
                <a:latin typeface="Arial"/>
                <a:cs typeface="Arial"/>
              </a:rPr>
              <a:t>leptos</a:t>
            </a:r>
            <a:r>
              <a:rPr lang="en-GB" dirty="0">
                <a:solidFill>
                  <a:srgbClr val="FFFFFF"/>
                </a:solidFill>
                <a:latin typeface="Arial"/>
                <a:cs typeface="Arial"/>
              </a:rPr>
              <a:t>` to install cargo-</a:t>
            </a:r>
            <a:r>
              <a:rPr lang="en-GB" dirty="0" err="1">
                <a:solidFill>
                  <a:srgbClr val="FFFFFF"/>
                </a:solidFill>
                <a:latin typeface="Arial"/>
                <a:cs typeface="Arial"/>
              </a:rPr>
              <a:t>leptos</a:t>
            </a:r>
            <a:r>
              <a:rPr lang="en-GB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</a:p>
          <a:p>
            <a:pPr marL="457200" indent="-457200">
              <a:buAutoNum type="arabicPeriod"/>
            </a:pPr>
            <a:r>
              <a:rPr lang="en-GB" dirty="0">
                <a:latin typeface="Arial"/>
                <a:cs typeface="Arial"/>
              </a:rPr>
              <a:t>Run `cargo </a:t>
            </a:r>
            <a:r>
              <a:rPr lang="en-GB" dirty="0" err="1">
                <a:latin typeface="Arial"/>
                <a:cs typeface="Arial"/>
              </a:rPr>
              <a:t>leptos</a:t>
            </a:r>
            <a:r>
              <a:rPr lang="en-GB" dirty="0">
                <a:latin typeface="Arial"/>
                <a:cs typeface="Arial"/>
              </a:rPr>
              <a:t> new --git </a:t>
            </a:r>
            <a:r>
              <a:rPr lang="en-GB" dirty="0" err="1">
                <a:latin typeface="Arial"/>
                <a:cs typeface="Arial"/>
              </a:rPr>
              <a:t>leptos-rs</a:t>
            </a:r>
            <a:r>
              <a:rPr lang="en-GB" dirty="0">
                <a:latin typeface="Arial"/>
                <a:cs typeface="Arial"/>
              </a:rPr>
              <a:t>/start` to initialize a new project.</a:t>
            </a:r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  <a:p>
            <a:pPr marL="457200" indent="-457200">
              <a:buAutoNum type="arabicPeriod"/>
            </a:pPr>
            <a:r>
              <a:rPr lang="en-GB" dirty="0">
                <a:latin typeface="Arial"/>
                <a:cs typeface="Arial"/>
              </a:rPr>
              <a:t>Run `cargo run` to make sure everything works.</a:t>
            </a:r>
            <a:endParaRPr lang="en-US">
              <a:solidFill>
                <a:srgbClr val="000000"/>
              </a:solidFill>
              <a:latin typeface="Arial"/>
              <a:cs typeface="Arial"/>
            </a:endParaRPr>
          </a:p>
          <a:p>
            <a:pPr marL="457200" indent="-457200">
              <a:buAutoNum type="arabicPeriod"/>
            </a:pPr>
            <a:r>
              <a:rPr lang="en-GB" dirty="0">
                <a:latin typeface="Arial"/>
                <a:cs typeface="Arial"/>
              </a:rPr>
              <a:t>Get coding!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36834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A8DDA3-B4FC-D445-AA06-C92ABAE24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88543" y="5476671"/>
            <a:ext cx="2770698" cy="138132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FD0692D-A304-5E4A-BCD9-C00690321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88542" y="4101177"/>
            <a:ext cx="1373567" cy="2756824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F2849-E9F1-C9FB-2019-1DE946E80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244" y="455362"/>
            <a:ext cx="6402596" cy="1550419"/>
          </a:xfrm>
        </p:spPr>
        <p:txBody>
          <a:bodyPr>
            <a:normAutofit/>
          </a:bodyPr>
          <a:lstStyle/>
          <a:p>
            <a:r>
              <a:rPr lang="en-GB" dirty="0"/>
              <a:t>WASM, yay or nay?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80C1B-F541-B660-EEEE-43685DF7A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244" y="1791440"/>
            <a:ext cx="6402596" cy="429472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GB" dirty="0"/>
              <a:t>WASM is a rapidly growing cutting edge-technology, expect breaking changes.</a:t>
            </a:r>
          </a:p>
          <a:p>
            <a:r>
              <a:rPr lang="en-GB" dirty="0"/>
              <a:t>It focuses on efficiency, enjoy the ground breaking performance.</a:t>
            </a:r>
          </a:p>
          <a:p>
            <a:r>
              <a:rPr lang="en-GB" dirty="0"/>
              <a:t>It opens the door to a myriad of new possibilities.</a:t>
            </a:r>
          </a:p>
          <a:p>
            <a:r>
              <a:rPr lang="en-GB" dirty="0"/>
              <a:t>The WASM ecosystem is young but growing, you are expected to contribute.</a:t>
            </a:r>
          </a:p>
          <a:p>
            <a:pPr marL="0" indent="0">
              <a:buNone/>
            </a:pPr>
            <a:r>
              <a:rPr lang="en-GB" dirty="0"/>
              <a:t>LBNL:</a:t>
            </a:r>
          </a:p>
          <a:p>
            <a:pPr marL="0" indent="0">
              <a:buNone/>
            </a:pPr>
            <a:r>
              <a:rPr lang="en-GB" dirty="0"/>
              <a:t>WASM is more than ready for prime-time.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126CD46-788F-6304-162B-D3826861A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88542" y="895990"/>
            <a:ext cx="2780018" cy="2780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0420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C15DFD-AB97-AB43-A6C9-2808708C9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05BA89-ECA6-2247-ABBB-3C6716020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D80E22-6983-F947-8C7A-2D9E6099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FC7CB6-CC66-BA40-AFA4-7AE998055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white sign with black letters and brown leaves&#10;&#10;Description automatically generated">
            <a:extLst>
              <a:ext uri="{FF2B5EF4-FFF2-40B4-BE49-F238E27FC236}">
                <a16:creationId xmlns:a16="http://schemas.microsoft.com/office/drawing/2014/main" id="{BE786257-FC4C-4CF1-A230-CC31C9256F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114" r="2" b="511"/>
          <a:stretch/>
        </p:blipFill>
        <p:spPr>
          <a:xfrm>
            <a:off x="-282776" y="-300383"/>
            <a:ext cx="12957364" cy="749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581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with text and numbers&#10;&#10;Description automatically generated">
            <a:extLst>
              <a:ext uri="{FF2B5EF4-FFF2-40B4-BE49-F238E27FC236}">
                <a16:creationId xmlns:a16="http://schemas.microsoft.com/office/drawing/2014/main" id="{CA3D98AF-5C19-6019-2055-E26A121EE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987" y="551687"/>
            <a:ext cx="10157900" cy="57492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215BE1-78DD-3709-8A76-7AECCD291D18}"/>
              </a:ext>
            </a:extLst>
          </p:cNvPr>
          <p:cNvSpPr txBox="1"/>
          <p:nvPr/>
        </p:nvSpPr>
        <p:spPr>
          <a:xfrm>
            <a:off x="5151576" y="1348181"/>
            <a:ext cx="25127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err="1">
                <a:solidFill>
                  <a:schemeClr val="tx1">
                    <a:lumMod val="75000"/>
                  </a:schemeClr>
                </a:solidFill>
              </a:rPr>
              <a:t>hello_world.wasm</a:t>
            </a:r>
            <a:endParaRPr lang="en-US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967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8B99A1-A2D2-7073-199E-6A0D2FC6E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4067909" cy="1550419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GB" sz="3400" dirty="0"/>
              <a:t>Languages that compile to </a:t>
            </a:r>
            <a:br>
              <a:rPr lang="en-GB" sz="3400" dirty="0"/>
            </a:br>
            <a:r>
              <a:rPr lang="en-GB" dirty="0"/>
              <a:t>WASM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EFA676F-049F-9D2D-2605-4C3BB5A49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2160016"/>
            <a:ext cx="3734141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Web Assembly is supported as a compile target by various languages.</a:t>
            </a:r>
          </a:p>
        </p:txBody>
      </p:sp>
      <p:pic>
        <p:nvPicPr>
          <p:cNvPr id="9" name="Content Placeholder 8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35F87F8-21F0-D871-D6B5-9922923FA0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" r="2174" b="110"/>
          <a:stretch/>
        </p:blipFill>
        <p:spPr>
          <a:xfrm>
            <a:off x="5415939" y="565165"/>
            <a:ext cx="6405979" cy="5629938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01136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5"/>
            <a:ext cx="1133856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6928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15" name="Picture 1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EBF71BB-8502-7F3D-15F3-E42F04D1C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8452" y="953885"/>
            <a:ext cx="6148184" cy="5482505"/>
          </a:xfrm>
          <a:prstGeom prst="rect">
            <a:avLst/>
          </a:prstGeom>
          <a:ln>
            <a:solidFill>
              <a:schemeClr val="tx1">
                <a:lumMod val="85000"/>
              </a:schemeClr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D6ABAC6-317D-04CB-97C3-B14126D6B803}"/>
              </a:ext>
            </a:extLst>
          </p:cNvPr>
          <p:cNvSpPr txBox="1"/>
          <p:nvPr/>
        </p:nvSpPr>
        <p:spPr>
          <a:xfrm>
            <a:off x="1424298" y="477140"/>
            <a:ext cx="318330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/>
              <a:t>Supported Runtimes / Environments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DFC2157-9BE3-24BC-774E-48299663188F}"/>
              </a:ext>
            </a:extLst>
          </p:cNvPr>
          <p:cNvSpPr txBox="1"/>
          <p:nvPr/>
        </p:nvSpPr>
        <p:spPr>
          <a:xfrm>
            <a:off x="1424299" y="2521009"/>
            <a:ext cx="2229028" cy="1261884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/>
              <a:t>Web Assembly </a:t>
            </a:r>
            <a:endParaRPr lang="en-US" dirty="0"/>
          </a:p>
          <a:p>
            <a:r>
              <a:rPr lang="en-GB" dirty="0"/>
              <a:t>is supported both on the </a:t>
            </a:r>
            <a:r>
              <a:rPr lang="en-GB" sz="2000" b="1" dirty="0"/>
              <a:t>Server </a:t>
            </a:r>
            <a:r>
              <a:rPr lang="en-GB" dirty="0"/>
              <a:t>and on the </a:t>
            </a:r>
            <a:r>
              <a:rPr lang="en-GB" sz="2000" b="1" dirty="0"/>
              <a:t>Browser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F92D5B-5243-3832-8060-1DBB4466C264}"/>
              </a:ext>
            </a:extLst>
          </p:cNvPr>
          <p:cNvSpPr txBox="1"/>
          <p:nvPr/>
        </p:nvSpPr>
        <p:spPr>
          <a:xfrm>
            <a:off x="5244496" y="477140"/>
            <a:ext cx="63160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/>
              <a:t>WASM </a:t>
            </a:r>
            <a:r>
              <a:rPr lang="de-DE" sz="1600" dirty="0" err="1"/>
              <a:t>features</a:t>
            </a:r>
            <a:r>
              <a:rPr lang="de-DE" sz="1600" dirty="0"/>
              <a:t> and </a:t>
            </a:r>
            <a:r>
              <a:rPr lang="de-DE" sz="1600" dirty="0" err="1"/>
              <a:t>their</a:t>
            </a:r>
            <a:r>
              <a:rPr lang="de-DE" sz="1600" dirty="0"/>
              <a:t> support </a:t>
            </a:r>
            <a:r>
              <a:rPr lang="de-DE" sz="1600" dirty="0" err="1"/>
              <a:t>state</a:t>
            </a:r>
            <a:r>
              <a:rPr lang="de-DE" sz="1600" dirty="0"/>
              <a:t> in different </a:t>
            </a:r>
            <a:r>
              <a:rPr lang="de-DE" sz="1600" dirty="0" err="1"/>
              <a:t>runtimes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1689329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7FD04-8B6B-6E7C-241F-515B76636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WASM + WASI is portable and self-contained</a:t>
            </a:r>
          </a:p>
        </p:txBody>
      </p:sp>
      <p:pic>
        <p:nvPicPr>
          <p:cNvPr id="4" name="Content Placeholder 3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A655C8BB-6E85-C5FC-EEFD-88840F21BC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401" b="260"/>
          <a:stretch/>
        </p:blipFill>
        <p:spPr>
          <a:xfrm>
            <a:off x="2128944" y="2689311"/>
            <a:ext cx="8974286" cy="2732261"/>
          </a:xfr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DF66F52-C411-70F4-3560-BF10EAAE33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380000">
            <a:off x="9458210" y="2049017"/>
            <a:ext cx="1610616" cy="112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842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4F40F-6850-4069-DA6E-A86E2E4CB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856016"/>
          </a:xfrm>
        </p:spPr>
        <p:txBody>
          <a:bodyPr/>
          <a:lstStyle/>
          <a:p>
            <a:r>
              <a:rPr lang="en-GB" dirty="0"/>
              <a:t>Why WASM?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96924-A225-172D-C83B-24E17B8DB25C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20460000">
            <a:off x="2225739" y="2189021"/>
            <a:ext cx="3876158" cy="1191554"/>
          </a:xfrm>
          <a:solidFill>
            <a:schemeClr val="accent3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txBody>
          <a:bodyPr vert="horz" lIns="91440" tIns="45720" rIns="91440" bIns="45720" rtlCol="0" anchor="ctr">
            <a:noAutofit/>
          </a:bodyPr>
          <a:lstStyle/>
          <a:p>
            <a:pPr marL="0" indent="0" algn="ctr">
              <a:buNone/>
            </a:pPr>
            <a:r>
              <a:rPr lang="en-GB" sz="4400" dirty="0"/>
              <a:t>Performance!</a:t>
            </a:r>
            <a:endParaRPr lang="en-US" sz="44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6A5493-47E4-5046-DB01-8DF2C17C388A}"/>
              </a:ext>
            </a:extLst>
          </p:cNvPr>
          <p:cNvSpPr txBox="1">
            <a:spLocks/>
          </p:cNvSpPr>
          <p:nvPr/>
        </p:nvSpPr>
        <p:spPr>
          <a:xfrm rot="1440000">
            <a:off x="7398703" y="1894374"/>
            <a:ext cx="3187900" cy="14742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/>
              <a:t>Language Agnostic!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65DD28-F044-989B-21C4-6AA427D18123}"/>
              </a:ext>
            </a:extLst>
          </p:cNvPr>
          <p:cNvSpPr txBox="1">
            <a:spLocks/>
          </p:cNvSpPr>
          <p:nvPr/>
        </p:nvSpPr>
        <p:spPr>
          <a:xfrm rot="360000">
            <a:off x="4855129" y="3900031"/>
            <a:ext cx="3378399" cy="14742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2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/>
              <a:t>SECURITY!</a:t>
            </a:r>
            <a:endParaRPr lang="en-US" dirty="0"/>
          </a:p>
        </p:txBody>
      </p:sp>
      <p:pic>
        <p:nvPicPr>
          <p:cNvPr id="7" name="Picture 6" descr="A yellow lightning bolt on a black background&#10;&#10;Description automatically generated">
            <a:extLst>
              <a:ext uri="{FF2B5EF4-FFF2-40B4-BE49-F238E27FC236}">
                <a16:creationId xmlns:a16="http://schemas.microsoft.com/office/drawing/2014/main" id="{B7258928-5956-1745-4836-FB17907A3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60000">
            <a:off x="4948084" y="947584"/>
            <a:ext cx="1398639" cy="1398639"/>
          </a:xfrm>
          <a:prstGeom prst="rect">
            <a:avLst/>
          </a:prstGeom>
        </p:spPr>
      </p:pic>
      <p:pic>
        <p:nvPicPr>
          <p:cNvPr id="8" name="Picture 7" descr="A blue shield with black background&#10;&#10;Description automatically generated">
            <a:extLst>
              <a:ext uri="{FF2B5EF4-FFF2-40B4-BE49-F238E27FC236}">
                <a16:creationId xmlns:a16="http://schemas.microsoft.com/office/drawing/2014/main" id="{3610942D-6753-83CC-2272-EA76132AE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60000">
            <a:off x="7698338" y="3659278"/>
            <a:ext cx="913172" cy="913172"/>
          </a:xfrm>
          <a:prstGeom prst="rect">
            <a:avLst/>
          </a:prstGeom>
        </p:spPr>
      </p:pic>
      <p:pic>
        <p:nvPicPr>
          <p:cNvPr id="11" name="Picture 10" descr="A blue globe with black background&#10;&#10;Description automatically generated">
            <a:extLst>
              <a:ext uri="{FF2B5EF4-FFF2-40B4-BE49-F238E27FC236}">
                <a16:creationId xmlns:a16="http://schemas.microsoft.com/office/drawing/2014/main" id="{F92CF83E-1556-C812-7CC0-094921329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80000">
            <a:off x="7455309" y="935293"/>
            <a:ext cx="808704" cy="80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092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A8DDA3-B4FC-D445-AA06-C92ABAE24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88543" y="5476671"/>
            <a:ext cx="2770698" cy="138132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D0692D-A304-5E4A-BCD9-C00690321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88542" y="4101177"/>
            <a:ext cx="1373567" cy="2756824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A5F2C-0303-B569-1D55-274E764C7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8542" y="455362"/>
            <a:ext cx="3183457" cy="3392972"/>
          </a:xfrm>
        </p:spPr>
        <p:txBody>
          <a:bodyPr>
            <a:normAutofit/>
          </a:bodyPr>
          <a:lstStyle/>
          <a:p>
            <a:r>
              <a:rPr lang="en-GB" dirty="0"/>
              <a:t>No but </a:t>
            </a:r>
            <a:r>
              <a:rPr lang="en-GB" sz="6000" i="1" dirty="0"/>
              <a:t>why </a:t>
            </a:r>
            <a:r>
              <a:rPr lang="en-GB" dirty="0"/>
              <a:t>though...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1066EDB-C101-207C-6F11-AF479620A6FC}"/>
              </a:ext>
            </a:extLst>
          </p:cNvPr>
          <p:cNvSpPr>
            <a:spLocks noGrp="1"/>
          </p:cNvSpPr>
          <p:nvPr/>
        </p:nvSpPr>
        <p:spPr>
          <a:xfrm>
            <a:off x="5328437" y="457655"/>
            <a:ext cx="6104922" cy="51499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Broader Horizons and more possibilities due to the massive efficiency of doing computationally and graphically intensive work with WASM.</a:t>
            </a:r>
          </a:p>
          <a:p>
            <a:endParaRPr lang="en-GB" dirty="0"/>
          </a:p>
          <a:p>
            <a:r>
              <a:rPr lang="en-GB" dirty="0"/>
              <a:t>Benefitting off of the battle-tested ecosystems of other technologies.</a:t>
            </a:r>
          </a:p>
          <a:p>
            <a:endParaRPr lang="en-GB" dirty="0"/>
          </a:p>
          <a:p>
            <a:r>
              <a:rPr lang="en-GB" dirty="0"/>
              <a:t>Runtime safety. 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0128515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1018</Words>
  <Application>Microsoft Office PowerPoint</Application>
  <PresentationFormat>Widescreen</PresentationFormat>
  <Paragraphs>149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Avenir Next</vt:lpstr>
      <vt:lpstr>Consolas</vt:lpstr>
      <vt:lpstr>Neue Haas Grotesk Text Pro</vt:lpstr>
      <vt:lpstr>Wingdings</vt:lpstr>
      <vt:lpstr>InterweaveVTI</vt:lpstr>
      <vt:lpstr>Web Assembly + Rust</vt:lpstr>
      <vt:lpstr>Topics</vt:lpstr>
      <vt:lpstr>What is Web Assembly?</vt:lpstr>
      <vt:lpstr>PowerPoint Presentation</vt:lpstr>
      <vt:lpstr>Languages that compile to  WASM</vt:lpstr>
      <vt:lpstr>PowerPoint Presentation</vt:lpstr>
      <vt:lpstr>WASM + WASI is portable and self-contained</vt:lpstr>
      <vt:lpstr>Why WASM?</vt:lpstr>
      <vt:lpstr>No but why though...</vt:lpstr>
      <vt:lpstr>How Broad?</vt:lpstr>
      <vt:lpstr>PowerPoint Presentation</vt:lpstr>
      <vt:lpstr>PowerPoint Presentation</vt:lpstr>
      <vt:lpstr>Capitalize on existing Ecosystems</vt:lpstr>
      <vt:lpstr>Safety</vt:lpstr>
      <vt:lpstr>Quick Heads Up!</vt:lpstr>
      <vt:lpstr>Enter Rust.</vt:lpstr>
      <vt:lpstr>What's that?</vt:lpstr>
      <vt:lpstr>Why use RUST for WASM?</vt:lpstr>
      <vt:lpstr>Talk is cheap. Show me the code. </vt:lpstr>
      <vt:lpstr>Here's what we'll do:</vt:lpstr>
      <vt:lpstr>Creating The Rust Library</vt:lpstr>
      <vt:lpstr>Welcome Back!</vt:lpstr>
      <vt:lpstr>Your turn!</vt:lpstr>
      <vt:lpstr>Consuming the library</vt:lpstr>
      <vt:lpstr>Backend Guide</vt:lpstr>
      <vt:lpstr>Frontend Guide</vt:lpstr>
      <vt:lpstr>Phew!</vt:lpstr>
      <vt:lpstr>Full Stack</vt:lpstr>
      <vt:lpstr>Leptos</vt:lpstr>
      <vt:lpstr>Getting started with Leptos</vt:lpstr>
      <vt:lpstr>WASM, yay or nay?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Sadra Mohammadi</cp:lastModifiedBy>
  <cp:revision>1181</cp:revision>
  <dcterms:created xsi:type="dcterms:W3CDTF">2024-01-28T10:31:32Z</dcterms:created>
  <dcterms:modified xsi:type="dcterms:W3CDTF">2024-03-22T12:23:27Z</dcterms:modified>
</cp:coreProperties>
</file>

<file path=docProps/thumbnail.jpeg>
</file>